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080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1176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7272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3368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9464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5560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1656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7752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384800" marR="0" indent="-5080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7.tif"/><Relationship Id="rId4" Type="http://schemas.openxmlformats.org/officeDocument/2006/relationships/image" Target="../media/image16.png"/><Relationship Id="rId5" Type="http://schemas.openxmlformats.org/officeDocument/2006/relationships/image" Target="../media/image18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"/><Relationship Id="rId3" Type="http://schemas.openxmlformats.org/officeDocument/2006/relationships/image" Target="../media/image19.png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Relationship Id="rId3" Type="http://schemas.openxmlformats.org/officeDocument/2006/relationships/image" Target="../media/image22.png"/><Relationship Id="rId4" Type="http://schemas.openxmlformats.org/officeDocument/2006/relationships/image" Target="../media/image2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"/><Relationship Id="rId3" Type="http://schemas.openxmlformats.org/officeDocument/2006/relationships/hyperlink" Target="https://github.com/JuliaImages/ImageSmooth.jl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JuliaImages/ImageSegmentation.jl/pull/84" TargetMode="External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"/><Relationship Id="rId3" Type="http://schemas.openxmlformats.org/officeDocument/2006/relationships/image" Target="../media/image24.png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hyperlink" Target="https://github.com/SomTambe/DiffImages.jl" TargetMode="External"/><Relationship Id="rId7" Type="http://schemas.openxmlformats.org/officeDocument/2006/relationships/image" Target="../media/image26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tif"/><Relationship Id="rId3" Type="http://schemas.openxmlformats.org/officeDocument/2006/relationships/image" Target="../media/image25.png"/><Relationship Id="rId4" Type="http://schemas.openxmlformats.org/officeDocument/2006/relationships/image" Target="../media/image28.tif"/><Relationship Id="rId5" Type="http://schemas.openxmlformats.org/officeDocument/2006/relationships/image" Target="../media/image26.png"/><Relationship Id="rId6" Type="http://schemas.openxmlformats.org/officeDocument/2006/relationships/image" Target="../media/image29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Relationship Id="rId3" Type="http://schemas.openxmlformats.org/officeDocument/2006/relationships/image" Target="../media/image1.png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tif"/><Relationship Id="rId6" Type="http://schemas.openxmlformats.org/officeDocument/2006/relationships/image" Target="../media/image4.png"/><Relationship Id="rId7" Type="http://schemas.openxmlformats.org/officeDocument/2006/relationships/image" Target="../media/image1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陈久宁 2021.12.1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01675">
              <a:defRPr sz="3060"/>
            </a:lvl1pPr>
          </a:lstStyle>
          <a:p>
            <a:pPr/>
            <a:r>
              <a:t>陈久宁 2021.12.12</a:t>
            </a:r>
          </a:p>
        </p:txBody>
      </p:sp>
      <p:sp>
        <p:nvSpPr>
          <p:cNvPr id="152" name="JuliaImages 简介与快速入门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JuliaImages 简介与快速入门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273" y="10176884"/>
            <a:ext cx="1625601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228" name="ImageCore: 图像是 AbstractArray{&lt;:Colorant}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ImageCore: 图像是 AbstractArray{&lt;:Colorant}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9091" y="3912340"/>
            <a:ext cx="15716983" cy="479286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从一个色彩空间转换到另一个色彩空间：类型转换 CT(c)"/>
          <p:cNvSpPr txBox="1"/>
          <p:nvPr/>
        </p:nvSpPr>
        <p:spPr>
          <a:xfrm>
            <a:off x="1528198" y="9013830"/>
            <a:ext cx="762122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从一个色彩空间转换到另一个色彩空间：类型转换 CT(c)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334" y="9681617"/>
            <a:ext cx="10388157" cy="3183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44781" y="9717193"/>
            <a:ext cx="9788783" cy="2262298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仅调整存储类型：n0f8, float, float32, …"/>
          <p:cNvSpPr txBox="1"/>
          <p:nvPr/>
        </p:nvSpPr>
        <p:spPr>
          <a:xfrm>
            <a:off x="12963006" y="9013830"/>
            <a:ext cx="54885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仅调整存储类型：n0f8, float, float32,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236" name="ImageCore: 图像是 AbstractArray{&lt;:Colorant}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ImageCore: 图像是 AbstractArray{&lt;:Colorant}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3346" y="4191277"/>
            <a:ext cx="7555744" cy="876175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像处理普通矩阵一样处理图片"/>
          <p:cNvSpPr txBox="1"/>
          <p:nvPr/>
        </p:nvSpPr>
        <p:spPr>
          <a:xfrm>
            <a:off x="3534686" y="3489159"/>
            <a:ext cx="4076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像处理普通矩阵一样处理图片</a:t>
            </a:r>
          </a:p>
        </p:txBody>
      </p:sp>
      <p:sp>
        <p:nvSpPr>
          <p:cNvPr id="239" name="利用 OffsetArrays 来构造图像的平移"/>
          <p:cNvSpPr txBox="1"/>
          <p:nvPr/>
        </p:nvSpPr>
        <p:spPr>
          <a:xfrm>
            <a:off x="13140554" y="3648466"/>
            <a:ext cx="50203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利用 OffsetArrays 来构造图像的平移</a:t>
            </a:r>
          </a:p>
        </p:txBody>
      </p:sp>
      <p:sp>
        <p:nvSpPr>
          <p:cNvPr id="240" name="利用 PaddedViews 来对齐尺寸"/>
          <p:cNvSpPr txBox="1"/>
          <p:nvPr/>
        </p:nvSpPr>
        <p:spPr>
          <a:xfrm>
            <a:off x="13359504" y="9618632"/>
            <a:ext cx="42800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利用 PaddedViews 来对齐尺寸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1789" y="10239315"/>
            <a:ext cx="10229437" cy="213308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Axes: (33:288, 33:288)"/>
          <p:cNvSpPr txBox="1"/>
          <p:nvPr/>
        </p:nvSpPr>
        <p:spPr>
          <a:xfrm>
            <a:off x="16029872" y="10641413"/>
            <a:ext cx="2767699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/>
            <a:r>
              <a:t>Axes: (33:288, 33:288)</a:t>
            </a:r>
          </a:p>
        </p:txBody>
      </p:sp>
      <p:sp>
        <p:nvSpPr>
          <p:cNvPr id="243" name="Axes: (-31:224, 1:256)"/>
          <p:cNvSpPr txBox="1"/>
          <p:nvPr/>
        </p:nvSpPr>
        <p:spPr>
          <a:xfrm>
            <a:off x="16014041" y="10946104"/>
            <a:ext cx="2723161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/>
            <a:r>
              <a:t>Axes: (-31:224, 1:256)</a:t>
            </a:r>
          </a:p>
        </p:txBody>
      </p:sp>
      <p:sp>
        <p:nvSpPr>
          <p:cNvPr id="244" name="Axes: (33:288, -31:224)"/>
          <p:cNvSpPr txBox="1"/>
          <p:nvPr/>
        </p:nvSpPr>
        <p:spPr>
          <a:xfrm>
            <a:off x="16028799" y="11296918"/>
            <a:ext cx="2871445" cy="4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/>
            <a:r>
              <a:t>Axes: (33:288, -31:224)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87804" y="4197350"/>
            <a:ext cx="9423401" cy="532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08646" y="8244795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From https://juliaimages.org/stable/examples/spatial_transformation/layer_compositing/#Layer-Compositing"/>
          <p:cNvSpPr txBox="1"/>
          <p:nvPr/>
        </p:nvSpPr>
        <p:spPr>
          <a:xfrm>
            <a:off x="7834556" y="13134451"/>
            <a:ext cx="1484528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From https://juliaimages.org/stable/examples/spatial_transformation/layer_compositing/#Layer-Compositing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250" name="ImageCore: 图像是 AbstractArray{&lt;:Colorant}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ImageCore: 图像是 AbstractArray{&lt;:Colorant}</a:t>
            </a:r>
          </a:p>
        </p:txBody>
      </p:sp>
      <p:sp>
        <p:nvSpPr>
          <p:cNvPr id="251" name="核心思路：图像概念的扩展通过添加新的矩阵类型或者新的颜色类型来实现"/>
          <p:cNvSpPr txBox="1"/>
          <p:nvPr/>
        </p:nvSpPr>
        <p:spPr>
          <a:xfrm>
            <a:off x="5261460" y="3463642"/>
            <a:ext cx="114300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700"/>
            </a:lvl1pPr>
          </a:lstStyle>
          <a:p>
            <a:pPr/>
            <a:r>
              <a:t>核心思路：图像概念的扩展通过添加新的矩阵类型或者新的颜色类型来实现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2748" y="4869322"/>
            <a:ext cx="4895884" cy="329327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例：8通道高光谱 — 引入新的色彩类型"/>
          <p:cNvSpPr txBox="1"/>
          <p:nvPr/>
        </p:nvSpPr>
        <p:spPr>
          <a:xfrm>
            <a:off x="2173023" y="4254348"/>
            <a:ext cx="53300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例：8通道高光谱 — 引入新的色彩类型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7572" y="8143795"/>
            <a:ext cx="9772836" cy="4879114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例：索引图像 — 引入新的矩阵类型"/>
          <p:cNvSpPr txBox="1"/>
          <p:nvPr/>
        </p:nvSpPr>
        <p:spPr>
          <a:xfrm>
            <a:off x="12568624" y="4254348"/>
            <a:ext cx="485577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例：索引图像 — 引入新的矩阵类型</a:t>
            </a:r>
          </a:p>
        </p:txBody>
      </p:sp>
      <p:sp>
        <p:nvSpPr>
          <p:cNvPr id="256" name="From https://juliaimages.org/stable/examples/color_channels/indexed_image/#demo_indexed_image"/>
          <p:cNvSpPr txBox="1"/>
          <p:nvPr/>
        </p:nvSpPr>
        <p:spPr>
          <a:xfrm>
            <a:off x="9052508" y="13166759"/>
            <a:ext cx="1386321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From https://juliaimages.org/stable/examples/color_channels/indexed_image/#demo_indexed_image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96355" y="7405091"/>
            <a:ext cx="10051308" cy="5268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78792" y="4981553"/>
            <a:ext cx="8001431" cy="2191242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t just works"/>
          <p:cNvSpPr txBox="1"/>
          <p:nvPr/>
        </p:nvSpPr>
        <p:spPr>
          <a:xfrm>
            <a:off x="5556084" y="11101159"/>
            <a:ext cx="176235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It just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262" name="ImageCore: 图像是 AbstractArray{&lt;:Colorant}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ImageCore: 图像是 AbstractArray{&lt;:Colorant}</a:t>
            </a:r>
          </a:p>
        </p:txBody>
      </p:sp>
      <p:sp>
        <p:nvSpPr>
          <p:cNvPr id="263" name="核心思路：图像概念的扩展通过添加新的矩阵类型或者新的颜色类型来实现"/>
          <p:cNvSpPr txBox="1"/>
          <p:nvPr/>
        </p:nvSpPr>
        <p:spPr>
          <a:xfrm>
            <a:off x="5261460" y="3463642"/>
            <a:ext cx="114300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700"/>
            </a:lvl1pPr>
          </a:lstStyle>
          <a:p>
            <a:pPr/>
            <a:r>
              <a:t>核心思路：图像概念的扩展通过添加新的矩阵类型或者新的颜色类型来实现</a:t>
            </a:r>
          </a:p>
        </p:txBody>
      </p:sp>
      <p:sp>
        <p:nvSpPr>
          <p:cNvPr id="264" name="例：n维稀疏点云 — 引入新的稀疏矩阵"/>
          <p:cNvSpPr txBox="1"/>
          <p:nvPr/>
        </p:nvSpPr>
        <p:spPr>
          <a:xfrm>
            <a:off x="2318406" y="4254348"/>
            <a:ext cx="53300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例：n维稀疏点云 — 引入新的稀疏矩阵</a:t>
            </a:r>
          </a:p>
        </p:txBody>
      </p:sp>
      <p:sp>
        <p:nvSpPr>
          <p:cNvPr id="265" name="例：索引图像"/>
          <p:cNvSpPr txBox="1"/>
          <p:nvPr/>
        </p:nvSpPr>
        <p:spPr>
          <a:xfrm>
            <a:off x="14848799" y="4254348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例：索引图像</a:t>
            </a:r>
          </a:p>
        </p:txBody>
      </p:sp>
      <p:sp>
        <p:nvSpPr>
          <p:cNvPr id="266" name="From https://juliaimages.org/stable/examples/color_channels/indexed_image/#demo_indexed_image"/>
          <p:cNvSpPr txBox="1"/>
          <p:nvPr/>
        </p:nvSpPr>
        <p:spPr>
          <a:xfrm>
            <a:off x="9052508" y="13166759"/>
            <a:ext cx="1386321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From https://juliaimages.org/stable/examples/color_channels/indexed_image/#demo_indexed_image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6355" y="7405091"/>
            <a:ext cx="10051308" cy="5268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8792" y="4981553"/>
            <a:ext cx="8001431" cy="2191242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It just works"/>
          <p:cNvSpPr txBox="1"/>
          <p:nvPr/>
        </p:nvSpPr>
        <p:spPr>
          <a:xfrm>
            <a:off x="5556084" y="11101159"/>
            <a:ext cx="176235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It just works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2523" y="5354776"/>
            <a:ext cx="7281988" cy="2742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07802" y="8321976"/>
            <a:ext cx="2191242" cy="2191242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From SparseArrayKit.jl: 基于字典的稀疏矩阵"/>
          <p:cNvSpPr txBox="1"/>
          <p:nvPr/>
        </p:nvSpPr>
        <p:spPr>
          <a:xfrm>
            <a:off x="2363042" y="10745513"/>
            <a:ext cx="60807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From SparseArrayKit.jl: 基于字典的稀疏矩阵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275" name="ImageCore: 图像是 AbstractArray{&lt;:Colorant}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ImageCore: 图像是 AbstractArray{&lt;:Colorant}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211" y="3998438"/>
            <a:ext cx="9601942" cy="9411078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通道展开：channelview  &lt;——&gt; colorview"/>
          <p:cNvSpPr txBox="1"/>
          <p:nvPr/>
        </p:nvSpPr>
        <p:spPr>
          <a:xfrm>
            <a:off x="2673626" y="3392739"/>
            <a:ext cx="584728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通道展开：channelview  &lt;——&gt; colorview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0814" y="4123208"/>
            <a:ext cx="10482816" cy="765082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提取通道: red, green, blue…"/>
          <p:cNvSpPr txBox="1"/>
          <p:nvPr/>
        </p:nvSpPr>
        <p:spPr>
          <a:xfrm>
            <a:off x="14756712" y="3519739"/>
            <a:ext cx="393649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提取通道: red, green, blue…</a:t>
            </a:r>
          </a:p>
        </p:txBody>
      </p:sp>
      <p:sp>
        <p:nvSpPr>
          <p:cNvPr id="280" name="沿第一维展开：不改变内存顺序"/>
          <p:cNvSpPr txBox="1"/>
          <p:nvPr/>
        </p:nvSpPr>
        <p:spPr>
          <a:xfrm>
            <a:off x="5213505" y="5684339"/>
            <a:ext cx="4381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沿第一维展开：不改变内存顺序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283" name="ImageCore + ImageShow: 图像显示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ImageCore + ImageShow: 图像显示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4431" y="3955052"/>
            <a:ext cx="55118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拼接尺寸不同的图片"/>
          <p:cNvSpPr txBox="1"/>
          <p:nvPr/>
        </p:nvSpPr>
        <p:spPr>
          <a:xfrm>
            <a:off x="1793919" y="4190002"/>
            <a:ext cx="2857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拼接尺寸不同的图片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8260" y="5077234"/>
            <a:ext cx="6978010" cy="1047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6993" y="6388043"/>
            <a:ext cx="4099008" cy="5465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20886" y="4090680"/>
            <a:ext cx="106426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35486" y="3191313"/>
            <a:ext cx="5648770" cy="75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81048" y="8689394"/>
            <a:ext cx="108331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296191" y="8556163"/>
            <a:ext cx="4470401" cy="441960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机器学习数据集的预览"/>
          <p:cNvSpPr txBox="1"/>
          <p:nvPr/>
        </p:nvSpPr>
        <p:spPr>
          <a:xfrm>
            <a:off x="7771859" y="8116159"/>
            <a:ext cx="3162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机器学习数据集的预览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pic>
        <p:nvPicPr>
          <p:cNvPr id="295" name="SG_similarity_0.025.gif" descr="SG_similarity_0.025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2923" y="8947816"/>
            <a:ext cx="130048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IF 动图显示: ImageShow.gif"/>
          <p:cNvSpPr txBox="1"/>
          <p:nvPr/>
        </p:nvSpPr>
        <p:spPr>
          <a:xfrm>
            <a:off x="2129520" y="3825823"/>
            <a:ext cx="408797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GIF 动图显示: ImageShow.gif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5443" y="4864604"/>
            <a:ext cx="6134092" cy="1386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6f209e6d-d08a-47a4-95cc-720d91d4ed8e.gif" descr="6f209e6d-d08a-47a4-95cc-720d91d4ed8e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03326" y="3914350"/>
            <a:ext cx="3631779" cy="363177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And more…"/>
          <p:cNvSpPr txBox="1"/>
          <p:nvPr/>
        </p:nvSpPr>
        <p:spPr>
          <a:xfrm>
            <a:off x="2135111" y="8311690"/>
            <a:ext cx="17462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And more…</a:t>
            </a:r>
          </a:p>
        </p:txBody>
      </p:sp>
      <p:sp>
        <p:nvSpPr>
          <p:cNvPr id="300" name="ImageCore + ImageShow: 图像显示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26440">
              <a:defRPr b="1" sz="4840"/>
            </a:lvl1pPr>
          </a:lstStyle>
          <a:p>
            <a:pPr/>
            <a:r>
              <a:t>ImageCore + ImageShow: 图像显示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JuliaImages 概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概览</a:t>
            </a:r>
          </a:p>
        </p:txBody>
      </p:sp>
      <p:sp>
        <p:nvSpPr>
          <p:cNvPr id="303" name="性能: filtering, morpholog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性能: filtering, morphology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8015" y="3628792"/>
            <a:ext cx="15406138" cy="924368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From: https://github.com/JuliaImages/image_benchmarks/issues/1"/>
          <p:cNvSpPr txBox="1"/>
          <p:nvPr/>
        </p:nvSpPr>
        <p:spPr>
          <a:xfrm>
            <a:off x="1093995" y="12958837"/>
            <a:ext cx="923269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From: https://github.com/JuliaImages/image_benchmarks/issues/1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JuliaImages 概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概览</a:t>
            </a:r>
          </a:p>
        </p:txBody>
      </p:sp>
      <p:sp>
        <p:nvSpPr>
          <p:cNvPr id="308" name="性能: WNNM 去噪算法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性能: WNNM 去噪算法</a:t>
            </a:r>
          </a:p>
        </p:txBody>
      </p:sp>
      <p:pic>
        <p:nvPicPr>
          <p:cNvPr id="309" name="Intel E5-2698v4.png" descr="Intel E5-2698v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7967" y="3574783"/>
            <a:ext cx="13024328" cy="9117032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From: https://github.com/johnnychen94/WNNMDenoise.jl"/>
          <p:cNvSpPr txBox="1"/>
          <p:nvPr/>
        </p:nvSpPr>
        <p:spPr>
          <a:xfrm>
            <a:off x="868174" y="12958837"/>
            <a:ext cx="793973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From: https://github.com/johnnychen94/WNNMDenoise.jl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JuliaImages 概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概览</a:t>
            </a:r>
          </a:p>
        </p:txBody>
      </p:sp>
      <p:sp>
        <p:nvSpPr>
          <p:cNvPr id="313" name="性能: L0Smoo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性能: L0Smooth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6751" y="4404526"/>
            <a:ext cx="130048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3 ~ 4x faster than MATLAB’s optimized version"/>
          <p:cNvSpPr txBox="1"/>
          <p:nvPr/>
        </p:nvSpPr>
        <p:spPr>
          <a:xfrm>
            <a:off x="7812480" y="3741933"/>
            <a:ext cx="647334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 ~ 4x faster than MATLAB’s optimized version</a:t>
            </a:r>
          </a:p>
        </p:txBody>
      </p:sp>
      <p:sp>
        <p:nvSpPr>
          <p:cNvPr id="316" name="Original MATLAB version: http://www.cse.cuhk.edu.hk/~leojia/projects/L0smoothing/"/>
          <p:cNvSpPr txBox="1"/>
          <p:nvPr/>
        </p:nvSpPr>
        <p:spPr>
          <a:xfrm>
            <a:off x="881508" y="12750667"/>
            <a:ext cx="1166073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Original MATLAB version: http://www.cse.cuhk.edu.hk/~leojia/projects/L0smoothing/</a:t>
            </a:r>
          </a:p>
        </p:txBody>
      </p:sp>
      <p:sp>
        <p:nvSpPr>
          <p:cNvPr id="317" name="OSPP 2021: https://github.com/JuliaImages/ImageSmooth.jl"/>
          <p:cNvSpPr txBox="1"/>
          <p:nvPr/>
        </p:nvSpPr>
        <p:spPr>
          <a:xfrm>
            <a:off x="877823" y="12136196"/>
            <a:ext cx="835213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E5E5E"/>
                </a:solidFill>
              </a:defRPr>
            </a:pPr>
            <a:r>
              <a:t>OSPP 2021: </a:t>
            </a:r>
            <a:r>
              <a:rPr u="sng">
                <a:hlinkClick r:id="rId3" invalidUrl="" action="" tgtFrame="" tooltip="" history="1" highlightClick="0" endSnd="0"/>
              </a:rPr>
              <a:t>https://github.com/JuliaImages/ImageSmooth.jl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JuliaImages 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简介</a:t>
            </a:r>
          </a:p>
        </p:txBody>
      </p:sp>
      <p:sp>
        <p:nvSpPr>
          <p:cNvPr id="156" name="主要特性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主要特性</a:t>
            </a:r>
          </a:p>
        </p:txBody>
      </p:sp>
      <p:sp>
        <p:nvSpPr>
          <p:cNvPr id="157" name="通用性：…"/>
          <p:cNvSpPr txBox="1"/>
          <p:nvPr>
            <p:ph type="body" idx="1"/>
          </p:nvPr>
        </p:nvSpPr>
        <p:spPr>
          <a:xfrm>
            <a:off x="1206500" y="3683487"/>
            <a:ext cx="21971000" cy="8256012"/>
          </a:xfrm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3520"/>
            </a:pPr>
            <a:r>
              <a:t>通用性：</a:t>
            </a:r>
          </a:p>
          <a:p>
            <a:pPr lvl="1" marL="1072895" indent="-536447" defTabSz="2145738">
              <a:spcBef>
                <a:spcPts val="3900"/>
              </a:spcBef>
              <a:defRPr sz="3520"/>
            </a:pPr>
            <a:r>
              <a:t>支持任意格式的图像空间：7x7x3 是 RGB 还是 Lab, HSV 或者其他?</a:t>
            </a:r>
          </a:p>
          <a:p>
            <a:pPr lvl="1" marL="1072895" indent="-536447" defTabSz="2145738">
              <a:spcBef>
                <a:spcPts val="3900"/>
              </a:spcBef>
              <a:defRPr sz="3520"/>
            </a:pPr>
            <a:r>
              <a:t>支持任意维图像数据：7x7x3 尺寸是3维 RGB 彩色图还是3维的图像块？</a:t>
            </a:r>
          </a:p>
          <a:p>
            <a:pPr lvl="1" marL="1072895" indent="-536447" defTabSz="2145738">
              <a:spcBef>
                <a:spcPts val="3900"/>
              </a:spcBef>
              <a:defRPr sz="3520"/>
            </a:pPr>
            <a:r>
              <a:t>存储格式与计算格式分离：1 是黑还是白？</a:t>
            </a:r>
          </a:p>
          <a:p>
            <a:pPr lvl="1" marL="1072895" indent="-536447" defTabSz="2145738">
              <a:spcBef>
                <a:spcPts val="3900"/>
              </a:spcBef>
              <a:defRPr sz="3520"/>
            </a:pPr>
            <a:r>
              <a:t>*支持Axis标记：第一帧与第二帧之间的时间间隔是多少？空间距离是多少？</a:t>
            </a:r>
          </a:p>
          <a:p>
            <a:pPr marL="536447" indent="-536447" defTabSz="2145738">
              <a:spcBef>
                <a:spcPts val="3900"/>
              </a:spcBef>
              <a:defRPr sz="3520"/>
            </a:pPr>
            <a:r>
              <a:t>灵活</a:t>
            </a:r>
          </a:p>
          <a:p>
            <a:pPr marL="536447" indent="-536447" defTabSz="2145738">
              <a:spcBef>
                <a:spcPts val="3900"/>
              </a:spcBef>
              <a:defRPr sz="3520"/>
            </a:pPr>
            <a:r>
              <a:t>性能: &gt; MATLAB/scikit-image, ~OpenCV</a:t>
            </a:r>
          </a:p>
          <a:p>
            <a:pPr marL="536447" indent="-536447" defTabSz="2145738">
              <a:spcBef>
                <a:spcPts val="3900"/>
              </a:spcBef>
              <a:defRPr sz="3520"/>
            </a:pPr>
            <a:r>
              <a:t>*可组合性: JuliaImages + LoopVectorization + AD + GPU?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JuliaImages 概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概览</a:t>
            </a:r>
          </a:p>
        </p:txBody>
      </p:sp>
      <p:sp>
        <p:nvSpPr>
          <p:cNvPr id="320" name="性能: Chan-Ves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性能: Chan-Vese</a:t>
            </a:r>
          </a:p>
        </p:txBody>
      </p:sp>
      <p:sp>
        <p:nvSpPr>
          <p:cNvPr id="321" name="比 Scikit-image 快 7 ~ 8x"/>
          <p:cNvSpPr txBox="1"/>
          <p:nvPr/>
        </p:nvSpPr>
        <p:spPr>
          <a:xfrm>
            <a:off x="5489757" y="3834562"/>
            <a:ext cx="352653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比 Scikit-image 快 7 ~ 8x</a:t>
            </a:r>
          </a:p>
        </p:txBody>
      </p:sp>
      <p:sp>
        <p:nvSpPr>
          <p:cNvPr id="322" name="OSPP 2021: https://github.com/JuliaImages/ImageSegmentation.jl/pull/84"/>
          <p:cNvSpPr txBox="1"/>
          <p:nvPr/>
        </p:nvSpPr>
        <p:spPr>
          <a:xfrm>
            <a:off x="905063" y="12653116"/>
            <a:ext cx="1020379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E5E5E"/>
                </a:solidFill>
              </a:defRPr>
            </a:pPr>
            <a:r>
              <a:t>OSPP 2021: </a:t>
            </a:r>
            <a:r>
              <a:rPr u="sng">
                <a:hlinkClick r:id="rId2" invalidUrl="" action="" tgtFrame="" tooltip="" history="1" highlightClick="0" endSnd="0"/>
              </a:rPr>
              <a:t>https://github.com/JuliaImages/ImageSegmentation.jl/pull/84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7142" y="4559008"/>
            <a:ext cx="10579462" cy="5289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7775" y="4559008"/>
            <a:ext cx="6530244" cy="528973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也可以作用在任意维图像上"/>
          <p:cNvSpPr txBox="1"/>
          <p:nvPr/>
        </p:nvSpPr>
        <p:spPr>
          <a:xfrm>
            <a:off x="15428619" y="3834562"/>
            <a:ext cx="3771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也可以作用在任意维图像上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JuliaImages 概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概览</a:t>
            </a:r>
          </a:p>
        </p:txBody>
      </p:sp>
      <p:sp>
        <p:nvSpPr>
          <p:cNvPr id="328" name="可组合性: JuliaImages + 自动微分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可组合性: JuliaImages + 自动微分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461" y="3223240"/>
            <a:ext cx="16135966" cy="3335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461" y="6291653"/>
            <a:ext cx="16135966" cy="5897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i_6.gif" descr="pi_6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30491" y="1828234"/>
            <a:ext cx="5194301" cy="476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i_12.gif" descr="pi_12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30491" y="7759516"/>
            <a:ext cx="5194301" cy="480060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Text"/>
          <p:cNvSpPr txBox="1"/>
          <p:nvPr/>
        </p:nvSpPr>
        <p:spPr>
          <a:xfrm>
            <a:off x="20012698" y="1283059"/>
            <a:ext cx="629886" cy="530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2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type m:val="lin"/>
                    </m:fPr>
                    <m:num>
                      <m:r>
                        <a:rPr xmlns:a="http://schemas.openxmlformats.org/drawingml/2006/main" sz="2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num>
                    <m:den>
                      <m:r>
                        <a:rPr xmlns:a="http://schemas.openxmlformats.org/drawingml/2006/main" sz="295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</m:oMath>
              </m:oMathPara>
            </a14:m>
          </a:p>
        </p:txBody>
      </p:sp>
      <p:sp>
        <p:nvSpPr>
          <p:cNvPr id="334" name="Text"/>
          <p:cNvSpPr txBox="1"/>
          <p:nvPr/>
        </p:nvSpPr>
        <p:spPr>
          <a:xfrm>
            <a:off x="19920653" y="7154522"/>
            <a:ext cx="813977" cy="530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type m:val="lin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num>
                    <m:den>
                      <m:r>
                        <a:rPr xmlns:a="http://schemas.openxmlformats.org/drawingml/2006/main" sz="2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den>
                  </m:f>
                </m:oMath>
              </m:oMathPara>
            </a14:m>
          </a:p>
        </p:txBody>
      </p:sp>
      <p:sp>
        <p:nvSpPr>
          <p:cNvPr id="335" name="GSoC 2021: https://github.com/SomTambe/DiffImages.jl"/>
          <p:cNvSpPr txBox="1"/>
          <p:nvPr/>
        </p:nvSpPr>
        <p:spPr>
          <a:xfrm>
            <a:off x="1037639" y="12764993"/>
            <a:ext cx="781080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E5E5E"/>
                </a:solidFill>
              </a:defRPr>
            </a:pPr>
            <a:r>
              <a:t>GSoC 2021: </a:t>
            </a:r>
            <a:r>
              <a:rPr u="sng">
                <a:hlinkClick r:id="rId6" invalidUrl="" action="" tgtFrame="" tooltip="" history="1" highlightClick="0" endSnd="0"/>
              </a:rPr>
              <a:t>https://github.com/SomTambe/DiffImages.jl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264804" y="2557310"/>
            <a:ext cx="1201059" cy="53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JuliaImages 概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概览</a:t>
            </a:r>
          </a:p>
        </p:txBody>
      </p:sp>
      <p:sp>
        <p:nvSpPr>
          <p:cNvPr id="339" name="可组合性: JuliaImages + CUDA.j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可组合性: JuliaImages + CUDA.jl</a:t>
            </a:r>
          </a:p>
        </p:txBody>
      </p:sp>
      <p:graphicFrame>
        <p:nvGraphicFramePr>
          <p:cNvPr id="340" name="Table"/>
          <p:cNvGraphicFramePr/>
          <p:nvPr/>
        </p:nvGraphicFramePr>
        <p:xfrm>
          <a:off x="13193531" y="4170033"/>
          <a:ext cx="8665987" cy="278001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2884428"/>
                <a:gridCol w="2884428"/>
                <a:gridCol w="2884428"/>
              </a:tblGrid>
              <a:tr h="691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/>
                        <a:t>ROF (primal dual)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/>
                        <a:t>Gray (512x512)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/>
                        <a:t>RGB (512x768)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91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/>
                        <a:t>JuliaImages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59.914 ms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312.251 ms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91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/>
                        <a:t>JuliaImages (CUDA)
GTX 3090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4.188 ms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5.381 ms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9182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/>
                        <a:t>MATLAB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~50ms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41" name="https://github.com/JuliaImages/ImageFiltering.jl/pull/233"/>
          <p:cNvSpPr txBox="1"/>
          <p:nvPr/>
        </p:nvSpPr>
        <p:spPr>
          <a:xfrm>
            <a:off x="1614754" y="12668070"/>
            <a:ext cx="78034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https://github.com/JuliaImages/ImageFiltering.jl/pull/233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1520" y="5501209"/>
            <a:ext cx="9791701" cy="3263901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Example: ROF (primal dual) 模型 — 任意维，任意图像类型，GPU-ready （少于100行代码）"/>
          <p:cNvSpPr txBox="1"/>
          <p:nvPr/>
        </p:nvSpPr>
        <p:spPr>
          <a:xfrm>
            <a:off x="1739323" y="3587793"/>
            <a:ext cx="1289761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663700" algn="l"/>
              </a:tabLst>
              <a:defRPr b="1"/>
            </a:lvl1pPr>
          </a:lstStyle>
          <a:p>
            <a:pPr defTabSz="914400"/>
            <a:r>
              <a:t>Example: ROF (primal dual) 模型 — 任意维，任意图像类型，GPU-ready （少于100行代码）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21084" y="6998890"/>
            <a:ext cx="9525880" cy="118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91872" y="8237033"/>
            <a:ext cx="3957963" cy="4800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8942" y="4388544"/>
            <a:ext cx="8506632" cy="1058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46068" y="9084640"/>
            <a:ext cx="14668501" cy="326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JuliaImages 概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概览</a:t>
            </a:r>
          </a:p>
        </p:txBody>
      </p:sp>
      <p:sp>
        <p:nvSpPr>
          <p:cNvPr id="350" name="More demos on: https://juliaimages.org/stable/examples/"/>
          <p:cNvSpPr txBox="1"/>
          <p:nvPr/>
        </p:nvSpPr>
        <p:spPr>
          <a:xfrm>
            <a:off x="1257215" y="12563704"/>
            <a:ext cx="10166249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More demos on: https://juliaimages.org/stable/examples/</a:t>
            </a:r>
          </a:p>
        </p:txBody>
      </p:sp>
      <p:sp>
        <p:nvSpPr>
          <p:cNvPr id="351" name="Questions?"/>
          <p:cNvSpPr txBox="1"/>
          <p:nvPr/>
        </p:nvSpPr>
        <p:spPr>
          <a:xfrm>
            <a:off x="7101954" y="6164548"/>
            <a:ext cx="7232092" cy="1676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400"/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JuliaImages 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简介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3298" y="3124296"/>
            <a:ext cx="19179987" cy="7467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5467" y="10353662"/>
            <a:ext cx="3315471" cy="3046649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大量使用 Reexport.jl 来简化包的使用"/>
          <p:cNvSpPr txBox="1"/>
          <p:nvPr/>
        </p:nvSpPr>
        <p:spPr>
          <a:xfrm>
            <a:off x="1641544" y="11488575"/>
            <a:ext cx="510387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大量使用 Reexport.jl 来简化包的使用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40309" y="11806564"/>
            <a:ext cx="1433164" cy="143316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@timholy"/>
          <p:cNvSpPr txBox="1"/>
          <p:nvPr/>
        </p:nvSpPr>
        <p:spPr>
          <a:xfrm>
            <a:off x="17683739" y="11218077"/>
            <a:ext cx="134630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@timholy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30378" y="11806564"/>
            <a:ext cx="1433164" cy="143316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@johnnychen94"/>
          <p:cNvSpPr txBox="1"/>
          <p:nvPr/>
        </p:nvSpPr>
        <p:spPr>
          <a:xfrm>
            <a:off x="19213560" y="11218077"/>
            <a:ext cx="226679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@johnnychen94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982132" y="11806564"/>
            <a:ext cx="1433164" cy="143316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@zygmuntszpak"/>
          <p:cNvSpPr txBox="1"/>
          <p:nvPr/>
        </p:nvSpPr>
        <p:spPr>
          <a:xfrm>
            <a:off x="21534682" y="11218077"/>
            <a:ext cx="232806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@zygmuntszpak</a:t>
            </a:r>
          </a:p>
        </p:txBody>
      </p:sp>
      <p:sp>
        <p:nvSpPr>
          <p:cNvPr id="169" name="目前的主要维护者"/>
          <p:cNvSpPr txBox="1"/>
          <p:nvPr/>
        </p:nvSpPr>
        <p:spPr>
          <a:xfrm>
            <a:off x="16212681" y="10830421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目前的主要维护者</a:t>
            </a:r>
          </a:p>
        </p:txBody>
      </p:sp>
      <p:sp>
        <p:nvSpPr>
          <p:cNvPr id="170" name="基本架构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26440">
              <a:defRPr b="1" sz="4840"/>
            </a:lvl1pPr>
          </a:lstStyle>
          <a:p>
            <a:pPr/>
            <a:r>
              <a:t>基本架构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173" name="FixedPointNumb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FixedPointNumbers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3365" y="4693910"/>
            <a:ext cx="17614772" cy="671563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最初的问题：最少需要多少 bit 来存储一张图片？Float64 是不是太多了？"/>
          <p:cNvSpPr txBox="1"/>
          <p:nvPr/>
        </p:nvSpPr>
        <p:spPr>
          <a:xfrm>
            <a:off x="6471386" y="3966791"/>
            <a:ext cx="995873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最初的问题：最少需要多少 bit 来存储一张图片？Float64 是不是太多了？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178" name="FixedPointNumb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FixedPointNumbers</a:t>
            </a:r>
          </a:p>
        </p:txBody>
      </p:sp>
      <p:sp>
        <p:nvSpPr>
          <p:cNvPr id="179" name="最初的问题：最少需要多少 bit 来存储一张图片？"/>
          <p:cNvSpPr txBox="1"/>
          <p:nvPr/>
        </p:nvSpPr>
        <p:spPr>
          <a:xfrm>
            <a:off x="8106312" y="3600239"/>
            <a:ext cx="672419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最初的问题：最少需要多少 bit 来存储一张图片？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8984" y="4133010"/>
            <a:ext cx="16650064" cy="8486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183" name="FixedPointNumb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FixedPointNumbers</a:t>
            </a:r>
          </a:p>
        </p:txBody>
      </p:sp>
      <p:sp>
        <p:nvSpPr>
          <p:cNvPr id="184" name="1bit 也能搞？"/>
          <p:cNvSpPr txBox="1"/>
          <p:nvPr/>
        </p:nvSpPr>
        <p:spPr>
          <a:xfrm>
            <a:off x="5632735" y="4044620"/>
            <a:ext cx="193212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1bit 也能搞？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998" y="4979125"/>
            <a:ext cx="97536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89616" y="4979125"/>
            <a:ext cx="97536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From DitherPunks.jl: https://juliaimages.org/DitherPunk.jl/stable/generated/gallery_images/"/>
          <p:cNvSpPr txBox="1"/>
          <p:nvPr/>
        </p:nvSpPr>
        <p:spPr>
          <a:xfrm>
            <a:off x="1005845" y="12711247"/>
            <a:ext cx="1244589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From DitherPunks.jl: https://juliaimages.org/DitherPunk.jl/stable/generated/gallery_images/</a:t>
            </a:r>
          </a:p>
        </p:txBody>
      </p:sp>
      <p:sp>
        <p:nvSpPr>
          <p:cNvPr id="188" name="图像抖动 image dither"/>
          <p:cNvSpPr txBox="1"/>
          <p:nvPr/>
        </p:nvSpPr>
        <p:spPr>
          <a:xfrm>
            <a:off x="15346644" y="4044620"/>
            <a:ext cx="311200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图像抖动 image dither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191" name="FixedPointNumb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FixedPointNumbers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9134" y="11389008"/>
            <a:ext cx="1759501" cy="1759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有时候 1 是白色，有时候255是白色，有时候65535是白色"/>
          <p:cNvSpPr txBox="1"/>
          <p:nvPr/>
        </p:nvSpPr>
        <p:spPr>
          <a:xfrm>
            <a:off x="2129385" y="12008408"/>
            <a:ext cx="790498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有时候 1 是白色，有时候255是白色，有时候65535是白色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3092" y="3727424"/>
            <a:ext cx="12369801" cy="7861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新的问题来了"/>
          <p:cNvSpPr txBox="1"/>
          <p:nvPr/>
        </p:nvSpPr>
        <p:spPr>
          <a:xfrm>
            <a:off x="3123420" y="3931542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新的问题来了</a:t>
            </a:r>
          </a:p>
        </p:txBody>
      </p:sp>
      <p:sp>
        <p:nvSpPr>
          <p:cNvPr id="196" name="参数咋设？"/>
          <p:cNvSpPr txBox="1"/>
          <p:nvPr/>
        </p:nvSpPr>
        <p:spPr>
          <a:xfrm>
            <a:off x="12303396" y="12008408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参数咋设？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199" name="FixedPointNumbers: 1 是白色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FixedPointNumbers: 1 是白色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3366" y="4059174"/>
            <a:ext cx="14071601" cy="200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8396" y="3739774"/>
            <a:ext cx="5610948" cy="264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21606" y="7193350"/>
            <a:ext cx="5704526" cy="2524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84137" y="7192998"/>
            <a:ext cx="14071601" cy="2006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N0f8 与 UInt8 具有相同的内存格式"/>
          <p:cNvSpPr txBox="1"/>
          <p:nvPr/>
        </p:nvSpPr>
        <p:spPr>
          <a:xfrm>
            <a:off x="11387366" y="5723241"/>
            <a:ext cx="479968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N0f8 与 UInt8 具有相同的内存格式</a:t>
            </a:r>
          </a:p>
        </p:txBody>
      </p:sp>
      <p:sp>
        <p:nvSpPr>
          <p:cNvPr id="205" name="N4f12 与 UInt16 具有相同的内存格式"/>
          <p:cNvSpPr txBox="1"/>
          <p:nvPr/>
        </p:nvSpPr>
        <p:spPr>
          <a:xfrm>
            <a:off x="11024052" y="9145603"/>
            <a:ext cx="513862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N4f12 与 UInt16 具有相同的内存格式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43472" y="10729707"/>
            <a:ext cx="5542039" cy="2006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Warning: Overflow behavior"/>
          <p:cNvSpPr txBox="1"/>
          <p:nvPr/>
        </p:nvSpPr>
        <p:spPr>
          <a:xfrm>
            <a:off x="2025530" y="9976429"/>
            <a:ext cx="413888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Warning: Overflow behavior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12765" y="10971007"/>
            <a:ext cx="3975101" cy="15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JuliaImages 核心设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JuliaImages 核心设计</a:t>
            </a:r>
          </a:p>
        </p:txBody>
      </p:sp>
      <p:sp>
        <p:nvSpPr>
          <p:cNvPr id="211" name="ImageCore: 图像是 AbstractArray{&lt;:Colorant}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26440">
              <a:defRPr sz="4840"/>
            </a:lvl1pPr>
          </a:lstStyle>
          <a:p>
            <a:pPr/>
            <a:r>
              <a:t>ImageCore: 图像是 AbstractArray{&lt;:Colorant}</a:t>
            </a:r>
          </a:p>
        </p:txBody>
      </p:sp>
      <p:sp>
        <p:nvSpPr>
          <p:cNvPr id="212" name="灰度图"/>
          <p:cNvSpPr txBox="1"/>
          <p:nvPr/>
        </p:nvSpPr>
        <p:spPr>
          <a:xfrm>
            <a:off x="9632624" y="4501560"/>
            <a:ext cx="1028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灰度图</a:t>
            </a:r>
          </a:p>
        </p:txBody>
      </p:sp>
      <p:sp>
        <p:nvSpPr>
          <p:cNvPr id="213" name="尺寸为 512x512"/>
          <p:cNvSpPr txBox="1"/>
          <p:nvPr/>
        </p:nvSpPr>
        <p:spPr>
          <a:xfrm>
            <a:off x="9584441" y="3355742"/>
            <a:ext cx="22881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尺寸为 512x512</a:t>
            </a:r>
          </a:p>
        </p:txBody>
      </p:sp>
      <p:sp>
        <p:nvSpPr>
          <p:cNvPr id="214" name="存储矩阵的类型为 Array"/>
          <p:cNvSpPr txBox="1"/>
          <p:nvPr/>
        </p:nvSpPr>
        <p:spPr>
          <a:xfrm>
            <a:off x="9600726" y="3928651"/>
            <a:ext cx="335402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存储矩阵的类型为 Array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1253" y="3355742"/>
            <a:ext cx="7017597" cy="972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存储格式为N0f8: 8bit 无符号整数"/>
          <p:cNvSpPr txBox="1"/>
          <p:nvPr/>
        </p:nvSpPr>
        <p:spPr>
          <a:xfrm>
            <a:off x="9650228" y="5070262"/>
            <a:ext cx="45796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存储格式为N0f8: 8bit 无符号整数</a:t>
            </a:r>
          </a:p>
        </p:txBody>
      </p:sp>
      <p:sp>
        <p:nvSpPr>
          <p:cNvPr id="217" name="RGB 彩色图"/>
          <p:cNvSpPr txBox="1"/>
          <p:nvPr/>
        </p:nvSpPr>
        <p:spPr>
          <a:xfrm>
            <a:off x="9652901" y="10038491"/>
            <a:ext cx="176235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RGB 彩色图</a:t>
            </a:r>
          </a:p>
        </p:txBody>
      </p:sp>
      <p:sp>
        <p:nvSpPr>
          <p:cNvPr id="218" name="尺寸为 512x512"/>
          <p:cNvSpPr txBox="1"/>
          <p:nvPr/>
        </p:nvSpPr>
        <p:spPr>
          <a:xfrm>
            <a:off x="9551548" y="8892674"/>
            <a:ext cx="22881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尺寸为 512x512</a:t>
            </a:r>
          </a:p>
        </p:txBody>
      </p:sp>
      <p:sp>
        <p:nvSpPr>
          <p:cNvPr id="219" name="存储矩阵的类型为 Array"/>
          <p:cNvSpPr txBox="1"/>
          <p:nvPr/>
        </p:nvSpPr>
        <p:spPr>
          <a:xfrm>
            <a:off x="9567832" y="9465583"/>
            <a:ext cx="335402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存储矩阵的类型为 Array</a:t>
            </a:r>
          </a:p>
        </p:txBody>
      </p:sp>
      <p:sp>
        <p:nvSpPr>
          <p:cNvPr id="220" name="存储格式为N0f8: 8bit 无符号整数"/>
          <p:cNvSpPr txBox="1"/>
          <p:nvPr/>
        </p:nvSpPr>
        <p:spPr>
          <a:xfrm>
            <a:off x="9617335" y="10607193"/>
            <a:ext cx="45796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存储格式为N0f8: 8bit 无符号整数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08683" y="8755292"/>
            <a:ext cx="7475696" cy="4473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存储格式为Float32"/>
          <p:cNvSpPr txBox="1"/>
          <p:nvPr/>
        </p:nvSpPr>
        <p:spPr>
          <a:xfrm>
            <a:off x="12419188" y="12704948"/>
            <a:ext cx="265450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存储格式为Float32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20827" y="3355743"/>
            <a:ext cx="7451410" cy="4491668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Lab 彩色图"/>
          <p:cNvSpPr txBox="1"/>
          <p:nvPr/>
        </p:nvSpPr>
        <p:spPr>
          <a:xfrm>
            <a:off x="13321051" y="6784781"/>
            <a:ext cx="162732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Lab 彩色图</a:t>
            </a:r>
          </a:p>
        </p:txBody>
      </p:sp>
      <p:sp>
        <p:nvSpPr>
          <p:cNvPr id="225" name="存储格式为Float32"/>
          <p:cNvSpPr txBox="1"/>
          <p:nvPr/>
        </p:nvSpPr>
        <p:spPr>
          <a:xfrm>
            <a:off x="12419188" y="7353482"/>
            <a:ext cx="265450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存储格式为Float32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